
<file path=[Content_Types].xml><?xml version="1.0" encoding="utf-8"?>
<Types xmlns="http://schemas.openxmlformats.org/package/2006/content-types">
  <Default ContentType="application/x-fontdata" Extension="fntdata"/>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Lato"/>
      <p:regular r:id="rId25"/>
      <p:bold r:id="rId26"/>
      <p:italic r:id="rId27"/>
      <p:boldItalic r:id="rId28"/>
    </p:embeddedFont>
    <p:embeddedFont>
      <p:font typeface="Fira Sans Extra Condensed Medium"/>
      <p:regular r:id="rId29"/>
      <p:bold r:id="rId30"/>
      <p:italic r:id="rId31"/>
      <p:boldItalic r:id="rId32"/>
    </p:embeddedFont>
    <p:embeddedFont>
      <p:font typeface="Roboto Condensed"/>
      <p:regular r:id="rId33"/>
      <p:bold r:id="rId34"/>
      <p:italic r:id="rId35"/>
      <p:boldItalic r:id="rId36"/>
    </p:embeddedFont>
    <p:embeddedFont>
      <p:font typeface="Squada One"/>
      <p:regular r:id="rId37"/>
    </p:embeddedFont>
    <p:embeddedFont>
      <p:font typeface="Roboto Condensed Light"/>
      <p:regular r:id="rId38"/>
      <p:bold r:id="rId39"/>
      <p:italic r:id="rId40"/>
      <p:boldItalic r:id="rId41"/>
    </p:embeddedFont>
    <p:embeddedFont>
      <p:font typeface="Exo 2"/>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CondensedLight-italic.fntdata"/><Relationship Id="rId20" Type="http://schemas.openxmlformats.org/officeDocument/2006/relationships/slide" Target="slides/slide16.xml"/><Relationship Id="rId42" Type="http://schemas.openxmlformats.org/officeDocument/2006/relationships/font" Target="fonts/Exo2-regular.fntdata"/><Relationship Id="rId41" Type="http://schemas.openxmlformats.org/officeDocument/2006/relationships/font" Target="fonts/RobotoCondensedLight-boldItalic.fntdata"/><Relationship Id="rId22" Type="http://schemas.openxmlformats.org/officeDocument/2006/relationships/slide" Target="slides/slide18.xml"/><Relationship Id="rId44" Type="http://schemas.openxmlformats.org/officeDocument/2006/relationships/font" Target="fonts/Exo2-italic.fntdata"/><Relationship Id="rId21" Type="http://schemas.openxmlformats.org/officeDocument/2006/relationships/slide" Target="slides/slide17.xml"/><Relationship Id="rId43" Type="http://schemas.openxmlformats.org/officeDocument/2006/relationships/font" Target="fonts/Exo2-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Exo2-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7.xml"/><Relationship Id="rId33" Type="http://schemas.openxmlformats.org/officeDocument/2006/relationships/font" Target="fonts/RobotoCondensed-regular.fntdata"/><Relationship Id="rId10" Type="http://schemas.openxmlformats.org/officeDocument/2006/relationships/slide" Target="slides/slide6.xml"/><Relationship Id="rId32" Type="http://schemas.openxmlformats.org/officeDocument/2006/relationships/font" Target="fonts/FiraSansExtraCondensedMedium-boldItalic.fntdata"/><Relationship Id="rId13" Type="http://schemas.openxmlformats.org/officeDocument/2006/relationships/slide" Target="slides/slide9.xml"/><Relationship Id="rId35" Type="http://schemas.openxmlformats.org/officeDocument/2006/relationships/font" Target="fonts/RobotoCondensed-italic.fntdata"/><Relationship Id="rId12" Type="http://schemas.openxmlformats.org/officeDocument/2006/relationships/slide" Target="slides/slide8.xml"/><Relationship Id="rId34" Type="http://schemas.openxmlformats.org/officeDocument/2006/relationships/font" Target="fonts/RobotoCondensed-bold.fntdata"/><Relationship Id="rId15" Type="http://schemas.openxmlformats.org/officeDocument/2006/relationships/slide" Target="slides/slide11.xml"/><Relationship Id="rId37" Type="http://schemas.openxmlformats.org/officeDocument/2006/relationships/font" Target="fonts/SquadaOne-regular.fntdata"/><Relationship Id="rId14" Type="http://schemas.openxmlformats.org/officeDocument/2006/relationships/slide" Target="slides/slide10.xml"/><Relationship Id="rId36" Type="http://schemas.openxmlformats.org/officeDocument/2006/relationships/font" Target="fonts/RobotoCondensed-boldItalic.fntdata"/><Relationship Id="rId17" Type="http://schemas.openxmlformats.org/officeDocument/2006/relationships/slide" Target="slides/slide13.xml"/><Relationship Id="rId39" Type="http://schemas.openxmlformats.org/officeDocument/2006/relationships/font" Target="fonts/RobotoCondensedLight-bold.fntdata"/><Relationship Id="rId16" Type="http://schemas.openxmlformats.org/officeDocument/2006/relationships/slide" Target="slides/slide12.xml"/><Relationship Id="rId38" Type="http://schemas.openxmlformats.org/officeDocument/2006/relationships/font" Target="fonts/RobotoCondensed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e83739e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e83739e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e83739e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e83739e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e83739e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e83739e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fec2dfbc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fec2dfbc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eb4c0d4b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eb4c0d4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fec2dfb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fec2dfb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fec2dfb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fec2dfb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fec2dfbc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fec2dfbc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01b6653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01b6653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e83739e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e83739e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e83739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e83739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e83739ec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e83739ec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e83739e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e83739e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eaded192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eaded192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eaded192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eaded192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eaded192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eaded192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e83739e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e83739e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fec2dfbc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fec2dfbc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e83739ec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e83739e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5" name="Google Shape;65;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9" name="Google Shape;69;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0" name="Google Shape;70;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1" name="Google Shape;71;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2" name="Google Shape;72;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3" name="Google Shape;73;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4" name="Google Shape;74;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5" name="Google Shape;75;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6" name="Google Shape;76;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7" name="Google Shape;77;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8" name="Google Shape;78;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9" name="Google Shape;79;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0" name="Google Shape;80;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3" name="Google Shape;83;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4" name="Google Shape;84;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5" name="Google Shape;85;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6" name="Google Shape;86;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1" name="Google Shape;91;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5" name="Google Shape;95;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6" name="Google Shape;96;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7" name="Google Shape;97;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0" name="Google Shape;100;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1" name="Google Shape;101;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3" name="Shape 103"/>
        <p:cNvGrpSpPr/>
        <p:nvPr/>
      </p:nvGrpSpPr>
      <p:grpSpPr>
        <a:xfrm>
          <a:off x="0" y="0"/>
          <a:ext cx="0" cy="0"/>
          <a:chOff x="0" y="0"/>
          <a:chExt cx="0" cy="0"/>
        </a:xfrm>
      </p:grpSpPr>
      <p:sp>
        <p:nvSpPr>
          <p:cNvPr id="104" name="Google Shape;104;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7" name="Google Shape;107;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8" name="Google Shape;108;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5" name="Google Shape;115;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6" name="Google Shape;116;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1" name="Google Shape;121;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5" name="Google Shape;125;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6" name="Shape 1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idx="1" type="subTitle"/>
          </p:nvPr>
        </p:nvSpPr>
        <p:spPr>
          <a:xfrm>
            <a:off x="920525" y="1227375"/>
            <a:ext cx="7159500" cy="3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46" name="Google Shape;46;p8"/>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9" name="Google Shape;49;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1" name="Google Shape;51;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3" name="Google Shape;53;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7" name="Google Shape;57;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8" name="Google Shape;58;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59" name="Google Shape;59;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0" name="Google Shape;60;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1" name="Google Shape;61;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2" name="Google Shape;62;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By Seth LeMar, Anh Nguyen, Stephen Peterson and Bryan Strohmeyer</a:t>
            </a:r>
            <a:endParaRPr/>
          </a:p>
        </p:txBody>
      </p:sp>
      <p:sp>
        <p:nvSpPr>
          <p:cNvPr id="132" name="Google Shape;132;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Homework 3</a:t>
            </a:r>
            <a:endParaRPr>
              <a:solidFill>
                <a:srgbClr val="434343"/>
              </a:solidFill>
            </a:endParaRPr>
          </a:p>
        </p:txBody>
      </p:sp>
      <p:cxnSp>
        <p:nvCxnSpPr>
          <p:cNvPr id="133" name="Google Shape;133;p26"/>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Dummy Variables</a:t>
            </a:r>
            <a:endParaRPr/>
          </a:p>
        </p:txBody>
      </p:sp>
      <p:pic>
        <p:nvPicPr>
          <p:cNvPr id="199" name="Google Shape;199;p35"/>
          <p:cNvPicPr preferRelativeResize="0"/>
          <p:nvPr/>
        </p:nvPicPr>
        <p:blipFill>
          <a:blip r:embed="rId3">
            <a:alphaModFix/>
          </a:blip>
          <a:stretch>
            <a:fillRect/>
          </a:stretch>
        </p:blipFill>
        <p:spPr>
          <a:xfrm>
            <a:off x="1013150" y="1156175"/>
            <a:ext cx="7117676" cy="362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Partitioning the Data</a:t>
            </a:r>
            <a:endParaRPr/>
          </a:p>
        </p:txBody>
      </p:sp>
      <p:pic>
        <p:nvPicPr>
          <p:cNvPr id="205" name="Google Shape;205;p36"/>
          <p:cNvPicPr preferRelativeResize="0"/>
          <p:nvPr/>
        </p:nvPicPr>
        <p:blipFill>
          <a:blip r:embed="rId3">
            <a:alphaModFix/>
          </a:blip>
          <a:stretch>
            <a:fillRect/>
          </a:stretch>
        </p:blipFill>
        <p:spPr>
          <a:xfrm>
            <a:off x="373400" y="1571799"/>
            <a:ext cx="8047750" cy="238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Logistic Regression (with .5 cutoff)</a:t>
            </a:r>
            <a:endParaRPr/>
          </a:p>
        </p:txBody>
      </p:sp>
      <p:pic>
        <p:nvPicPr>
          <p:cNvPr id="211" name="Google Shape;211;p37"/>
          <p:cNvPicPr preferRelativeResize="0"/>
          <p:nvPr/>
        </p:nvPicPr>
        <p:blipFill>
          <a:blip r:embed="rId3">
            <a:alphaModFix/>
          </a:blip>
          <a:stretch>
            <a:fillRect/>
          </a:stretch>
        </p:blipFill>
        <p:spPr>
          <a:xfrm>
            <a:off x="238425" y="1230950"/>
            <a:ext cx="8839199" cy="807743"/>
          </a:xfrm>
          <a:prstGeom prst="rect">
            <a:avLst/>
          </a:prstGeom>
          <a:noFill/>
          <a:ln>
            <a:noFill/>
          </a:ln>
        </p:spPr>
      </p:pic>
      <p:pic>
        <p:nvPicPr>
          <p:cNvPr id="212" name="Google Shape;212;p37"/>
          <p:cNvPicPr preferRelativeResize="0"/>
          <p:nvPr/>
        </p:nvPicPr>
        <p:blipFill>
          <a:blip r:embed="rId4">
            <a:alphaModFix/>
          </a:blip>
          <a:stretch>
            <a:fillRect/>
          </a:stretch>
        </p:blipFill>
        <p:spPr>
          <a:xfrm>
            <a:off x="152400" y="2191093"/>
            <a:ext cx="3663690" cy="2800006"/>
          </a:xfrm>
          <a:prstGeom prst="rect">
            <a:avLst/>
          </a:prstGeom>
          <a:noFill/>
          <a:ln>
            <a:noFill/>
          </a:ln>
        </p:spPr>
      </p:pic>
      <p:sp>
        <p:nvSpPr>
          <p:cNvPr id="213" name="Google Shape;213;p37"/>
          <p:cNvSpPr txBox="1"/>
          <p:nvPr/>
        </p:nvSpPr>
        <p:spPr>
          <a:xfrm>
            <a:off x="4053625" y="2198300"/>
            <a:ext cx="5024100" cy="27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latin typeface="Roboto Condensed"/>
                <a:ea typeface="Roboto Condensed"/>
                <a:cs typeface="Roboto Condensed"/>
                <a:sym typeface="Roboto Condensed"/>
              </a:rPr>
              <a:t>Interpretation of the odds</a:t>
            </a:r>
            <a:endParaRPr b="1">
              <a:latin typeface="Roboto Condensed"/>
              <a:ea typeface="Roboto Condensed"/>
              <a:cs typeface="Roboto Condensed"/>
              <a:sym typeface="Roboto Condensed"/>
            </a:endParaRPr>
          </a:p>
          <a:p>
            <a:pPr indent="-317500" lvl="0" marL="457200" rtl="0" algn="l">
              <a:lnSpc>
                <a:spcPct val="115000"/>
              </a:lnSpc>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 odds just show how drastic a change to the desired outcome will be with the variable </a:t>
            </a:r>
            <a:endParaRPr>
              <a:latin typeface="Roboto Condensed Light"/>
              <a:ea typeface="Roboto Condensed Light"/>
              <a:cs typeface="Roboto Condensed Light"/>
              <a:sym typeface="Roboto Condensed Light"/>
            </a:endParaRPr>
          </a:p>
          <a:p>
            <a:pPr indent="-317500" lvl="0" marL="457200" rtl="0" algn="l">
              <a:lnSpc>
                <a:spcPct val="115000"/>
              </a:lnSpc>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For example, a 1 unit increase in RainTodayYes will result in a 1.62x increase in the odds of RainTomorrowYes being a 1</a:t>
            </a:r>
            <a:endParaRPr>
              <a:latin typeface="Roboto Condensed Light"/>
              <a:ea typeface="Roboto Condensed Light"/>
              <a:cs typeface="Roboto Condensed Light"/>
              <a:sym typeface="Roboto Condensed Light"/>
            </a:endParaRPr>
          </a:p>
          <a:p>
            <a:pPr indent="-317500" lvl="0" marL="457200" rtl="0" algn="l">
              <a:lnSpc>
                <a:spcPct val="115000"/>
              </a:lnSpc>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RainTodayYes is the highest because it is the only other binary variable and is also correlated as well so this shows how sensitive a correlation between two variables are with each increase or decrease</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idx="1" type="subTitle"/>
          </p:nvPr>
        </p:nvSpPr>
        <p:spPr>
          <a:xfrm>
            <a:off x="3971950" y="1490600"/>
            <a:ext cx="5139300" cy="3615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84.35 % accurate if we picked .5 as a cutoff point</a:t>
            </a:r>
            <a:endParaRPr sz="1600"/>
          </a:p>
          <a:p>
            <a:pPr indent="-330200" lvl="0" marL="457200" rtl="0" algn="l">
              <a:lnSpc>
                <a:spcPct val="115000"/>
              </a:lnSpc>
              <a:spcBef>
                <a:spcPts val="0"/>
              </a:spcBef>
              <a:spcAft>
                <a:spcPts val="0"/>
              </a:spcAft>
              <a:buSzPts val="1600"/>
              <a:buChar char="-"/>
            </a:pPr>
            <a:r>
              <a:rPr lang="en" sz="1600"/>
              <a:t>The no information rate is the accuracy of the model if the dominant class was picked every time( which would be a 0 for RainTomorrowYes)</a:t>
            </a:r>
            <a:endParaRPr sz="1600"/>
          </a:p>
          <a:p>
            <a:pPr indent="-330200" lvl="0" marL="457200" rtl="0" algn="l">
              <a:lnSpc>
                <a:spcPct val="115000"/>
              </a:lnSpc>
              <a:spcBef>
                <a:spcPts val="0"/>
              </a:spcBef>
              <a:spcAft>
                <a:spcPts val="0"/>
              </a:spcAft>
              <a:buSzPts val="1600"/>
              <a:buChar char="-"/>
            </a:pPr>
            <a:r>
              <a:rPr lang="en" sz="1600"/>
              <a:t>This is lower than the accuracy of this model so we can tell that the confusion matrix is relatively accurate </a:t>
            </a:r>
            <a:endParaRPr sz="1600"/>
          </a:p>
        </p:txBody>
      </p:sp>
      <p:sp>
        <p:nvSpPr>
          <p:cNvPr id="219" name="Google Shape;219;p38"/>
          <p:cNvSpPr txBox="1"/>
          <p:nvPr>
            <p:ph type="ctrTitle"/>
          </p:nvPr>
        </p:nvSpPr>
        <p:spPr>
          <a:xfrm>
            <a:off x="3934450" y="823325"/>
            <a:ext cx="52143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Confusion Matrix</a:t>
            </a:r>
            <a:endParaRPr/>
          </a:p>
        </p:txBody>
      </p:sp>
      <p:pic>
        <p:nvPicPr>
          <p:cNvPr id="220" name="Google Shape;220;p38"/>
          <p:cNvPicPr preferRelativeResize="0"/>
          <p:nvPr/>
        </p:nvPicPr>
        <p:blipFill>
          <a:blip r:embed="rId3">
            <a:alphaModFix/>
          </a:blip>
          <a:stretch>
            <a:fillRect/>
          </a:stretch>
        </p:blipFill>
        <p:spPr>
          <a:xfrm>
            <a:off x="142875" y="153398"/>
            <a:ext cx="7076501" cy="669925"/>
          </a:xfrm>
          <a:prstGeom prst="rect">
            <a:avLst/>
          </a:prstGeom>
          <a:noFill/>
          <a:ln>
            <a:noFill/>
          </a:ln>
        </p:spPr>
      </p:pic>
      <p:pic>
        <p:nvPicPr>
          <p:cNvPr id="221" name="Google Shape;221;p38"/>
          <p:cNvPicPr preferRelativeResize="0"/>
          <p:nvPr/>
        </p:nvPicPr>
        <p:blipFill>
          <a:blip r:embed="rId4">
            <a:alphaModFix/>
          </a:blip>
          <a:stretch>
            <a:fillRect/>
          </a:stretch>
        </p:blipFill>
        <p:spPr>
          <a:xfrm>
            <a:off x="285775" y="945000"/>
            <a:ext cx="3371825" cy="4198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9"/>
          <p:cNvPicPr preferRelativeResize="0"/>
          <p:nvPr/>
        </p:nvPicPr>
        <p:blipFill>
          <a:blip r:embed="rId3">
            <a:alphaModFix/>
          </a:blip>
          <a:stretch>
            <a:fillRect/>
          </a:stretch>
        </p:blipFill>
        <p:spPr>
          <a:xfrm>
            <a:off x="0" y="1572750"/>
            <a:ext cx="5114924" cy="3567725"/>
          </a:xfrm>
          <a:prstGeom prst="rect">
            <a:avLst/>
          </a:prstGeom>
          <a:noFill/>
          <a:ln>
            <a:noFill/>
          </a:ln>
        </p:spPr>
      </p:pic>
      <p:pic>
        <p:nvPicPr>
          <p:cNvPr id="227" name="Google Shape;227;p39"/>
          <p:cNvPicPr preferRelativeResize="0"/>
          <p:nvPr/>
        </p:nvPicPr>
        <p:blipFill>
          <a:blip r:embed="rId4">
            <a:alphaModFix/>
          </a:blip>
          <a:stretch>
            <a:fillRect/>
          </a:stretch>
        </p:blipFill>
        <p:spPr>
          <a:xfrm>
            <a:off x="0" y="587850"/>
            <a:ext cx="5529276" cy="1345200"/>
          </a:xfrm>
          <a:prstGeom prst="rect">
            <a:avLst/>
          </a:prstGeom>
          <a:noFill/>
          <a:ln>
            <a:noFill/>
          </a:ln>
        </p:spPr>
      </p:pic>
      <p:sp>
        <p:nvSpPr>
          <p:cNvPr id="228" name="Google Shape;228;p39"/>
          <p:cNvSpPr txBox="1"/>
          <p:nvPr/>
        </p:nvSpPr>
        <p:spPr>
          <a:xfrm>
            <a:off x="3964075" y="0"/>
            <a:ext cx="2265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Exo 2"/>
                <a:ea typeface="Exo 2"/>
                <a:cs typeface="Exo 2"/>
                <a:sym typeface="Exo 2"/>
              </a:rPr>
              <a:t>Lift Chart</a:t>
            </a:r>
            <a:endParaRPr b="1" sz="2400">
              <a:solidFill>
                <a:srgbClr val="434343"/>
              </a:solidFill>
              <a:latin typeface="Exo 2"/>
              <a:ea typeface="Exo 2"/>
              <a:cs typeface="Exo 2"/>
              <a:sym typeface="Exo 2"/>
            </a:endParaRPr>
          </a:p>
        </p:txBody>
      </p:sp>
      <p:sp>
        <p:nvSpPr>
          <p:cNvPr id="229" name="Google Shape;229;p39"/>
          <p:cNvSpPr txBox="1"/>
          <p:nvPr/>
        </p:nvSpPr>
        <p:spPr>
          <a:xfrm>
            <a:off x="5229225" y="2144250"/>
            <a:ext cx="3829200" cy="3488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Roboto Condensed Light"/>
              <a:buChar char="-"/>
            </a:pPr>
            <a:r>
              <a:rPr lang="en">
                <a:solidFill>
                  <a:srgbClr val="434343"/>
                </a:solidFill>
                <a:latin typeface="Roboto Condensed Light"/>
                <a:ea typeface="Roboto Condensed Light"/>
                <a:cs typeface="Roboto Condensed Light"/>
                <a:sym typeface="Roboto Condensed Light"/>
              </a:rPr>
              <a:t>If we use the top 10,000 cases for our model, the total amount of 1s we would get is around 6,000 but when they’re randomly selected then it is around 2,000</a:t>
            </a:r>
            <a:endParaRPr>
              <a:solidFill>
                <a:srgbClr val="434343"/>
              </a:solidFill>
              <a:latin typeface="Roboto Condensed Light"/>
              <a:ea typeface="Roboto Condensed Light"/>
              <a:cs typeface="Roboto Condensed Light"/>
              <a:sym typeface="Roboto Condensed Light"/>
            </a:endParaRPr>
          </a:p>
          <a:p>
            <a:pPr indent="-317500" lvl="0" marL="457200" rtl="0" algn="l">
              <a:lnSpc>
                <a:spcPct val="115000"/>
              </a:lnSpc>
              <a:spcBef>
                <a:spcPts val="0"/>
              </a:spcBef>
              <a:spcAft>
                <a:spcPts val="0"/>
              </a:spcAft>
              <a:buClr>
                <a:srgbClr val="434343"/>
              </a:buClr>
              <a:buSzPts val="1400"/>
              <a:buFont typeface="Roboto Condensed Light"/>
              <a:buChar char="-"/>
            </a:pPr>
            <a:r>
              <a:rPr lang="en">
                <a:solidFill>
                  <a:srgbClr val="434343"/>
                </a:solidFill>
                <a:latin typeface="Roboto Condensed Light"/>
                <a:ea typeface="Roboto Condensed Light"/>
                <a:cs typeface="Roboto Condensed Light"/>
                <a:sym typeface="Roboto Condensed Light"/>
              </a:rPr>
              <a:t>The line for our model plateaus around 15,000-20,000, therefore it’s not worth running this model on a dataset with more than 15000 observations, at the cost of computing power.</a:t>
            </a:r>
            <a:endParaRPr>
              <a:solidFill>
                <a:srgbClr val="434343"/>
              </a:solidFill>
              <a:latin typeface="Roboto Condensed Light"/>
              <a:ea typeface="Roboto Condensed Light"/>
              <a:cs typeface="Roboto Condensed Light"/>
              <a:sym typeface="Roboto Condensed Light"/>
            </a:endParaRPr>
          </a:p>
          <a:p>
            <a:pPr indent="-317500" lvl="0" marL="457200" rtl="0" algn="l">
              <a:lnSpc>
                <a:spcPct val="115000"/>
              </a:lnSpc>
              <a:spcBef>
                <a:spcPts val="0"/>
              </a:spcBef>
              <a:spcAft>
                <a:spcPts val="0"/>
              </a:spcAft>
              <a:buClr>
                <a:srgbClr val="434343"/>
              </a:buClr>
              <a:buSzPts val="1400"/>
              <a:buFont typeface="Roboto Condensed Light"/>
              <a:buChar char="-"/>
            </a:pPr>
            <a:r>
              <a:rPr lang="en">
                <a:solidFill>
                  <a:srgbClr val="434343"/>
                </a:solidFill>
                <a:latin typeface="Roboto Condensed Light"/>
                <a:ea typeface="Roboto Condensed Light"/>
                <a:cs typeface="Roboto Condensed Light"/>
                <a:sym typeface="Roboto Condensed Light"/>
              </a:rPr>
              <a:t>Since it is a logarithmic curve, the rate of change keeps decreasing until it is 0</a:t>
            </a:r>
            <a:endParaRPr>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ph idx="1" type="subTitle"/>
          </p:nvPr>
        </p:nvSpPr>
        <p:spPr>
          <a:xfrm>
            <a:off x="4686300" y="1227375"/>
            <a:ext cx="4197300" cy="3615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The top 10 percent of data will predict nearly 4 times as many 1s as randomly selecting 10% of the data</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The top 20% will be more than 2x as likely</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Our chart goes down exponentially so it makes sense that the higher the percentile we choose, the lower the likelihood of rain relative to a lower percentile</a:t>
            </a:r>
            <a:endParaRPr sz="1400"/>
          </a:p>
          <a:p>
            <a:pPr indent="0" lvl="0" marL="457200" rtl="0" algn="l">
              <a:spcBef>
                <a:spcPts val="0"/>
              </a:spcBef>
              <a:spcAft>
                <a:spcPts val="0"/>
              </a:spcAft>
              <a:buNone/>
            </a:pPr>
            <a:r>
              <a:t/>
            </a:r>
            <a:endParaRPr/>
          </a:p>
        </p:txBody>
      </p:sp>
      <p:sp>
        <p:nvSpPr>
          <p:cNvPr id="235" name="Google Shape;235;p40"/>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Decile Lift Chart</a:t>
            </a:r>
            <a:endParaRPr/>
          </a:p>
        </p:txBody>
      </p:sp>
      <p:pic>
        <p:nvPicPr>
          <p:cNvPr id="236" name="Google Shape;236;p40"/>
          <p:cNvPicPr preferRelativeResize="0"/>
          <p:nvPr/>
        </p:nvPicPr>
        <p:blipFill>
          <a:blip r:embed="rId3">
            <a:alphaModFix/>
          </a:blip>
          <a:stretch>
            <a:fillRect/>
          </a:stretch>
        </p:blipFill>
        <p:spPr>
          <a:xfrm>
            <a:off x="0" y="1299050"/>
            <a:ext cx="4657498" cy="591586"/>
          </a:xfrm>
          <a:prstGeom prst="rect">
            <a:avLst/>
          </a:prstGeom>
          <a:noFill/>
          <a:ln>
            <a:noFill/>
          </a:ln>
        </p:spPr>
      </p:pic>
      <p:pic>
        <p:nvPicPr>
          <p:cNvPr id="237" name="Google Shape;237;p40"/>
          <p:cNvPicPr preferRelativeResize="0"/>
          <p:nvPr/>
        </p:nvPicPr>
        <p:blipFill>
          <a:blip r:embed="rId4">
            <a:alphaModFix/>
          </a:blip>
          <a:stretch>
            <a:fillRect/>
          </a:stretch>
        </p:blipFill>
        <p:spPr>
          <a:xfrm>
            <a:off x="0" y="2129000"/>
            <a:ext cx="4657502" cy="1985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idx="1" type="subTitle"/>
          </p:nvPr>
        </p:nvSpPr>
        <p:spPr>
          <a:xfrm>
            <a:off x="5131275" y="1095475"/>
            <a:ext cx="3729000" cy="4143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accent6"/>
              </a:buClr>
              <a:buSzPts val="1100"/>
              <a:buFont typeface="Arial"/>
              <a:buNone/>
            </a:pPr>
            <a:r>
              <a:rPr b="1" lang="en" sz="1400">
                <a:solidFill>
                  <a:schemeClr val="accent6"/>
                </a:solidFill>
                <a:latin typeface="Roboto Condensed"/>
                <a:ea typeface="Roboto Condensed"/>
                <a:cs typeface="Roboto Condensed"/>
                <a:sym typeface="Roboto Condensed"/>
              </a:rPr>
              <a:t>AIC:</a:t>
            </a:r>
            <a:r>
              <a:rPr lang="en" sz="1400">
                <a:solidFill>
                  <a:schemeClr val="accent6"/>
                </a:solidFill>
              </a:rPr>
              <a:t> 36,823.52</a:t>
            </a:r>
            <a:endParaRPr sz="1400">
              <a:solidFill>
                <a:schemeClr val="accent6"/>
              </a:solidFill>
            </a:endParaRPr>
          </a:p>
          <a:p>
            <a:pPr indent="0" lvl="0" marL="0" rtl="0" algn="l">
              <a:lnSpc>
                <a:spcPct val="150000"/>
              </a:lnSpc>
              <a:spcBef>
                <a:spcPts val="0"/>
              </a:spcBef>
              <a:spcAft>
                <a:spcPts val="0"/>
              </a:spcAft>
              <a:buClr>
                <a:schemeClr val="accent6"/>
              </a:buClr>
              <a:buSzPts val="1100"/>
              <a:buFont typeface="Arial"/>
              <a:buNone/>
            </a:pPr>
            <a:r>
              <a:rPr b="1" lang="en" sz="1400">
                <a:solidFill>
                  <a:schemeClr val="accent6"/>
                </a:solidFill>
                <a:latin typeface="Roboto Condensed"/>
                <a:ea typeface="Roboto Condensed"/>
                <a:cs typeface="Roboto Condensed"/>
                <a:sym typeface="Roboto Condensed"/>
              </a:rPr>
              <a:t>BIC: </a:t>
            </a:r>
            <a:r>
              <a:rPr lang="en" sz="1400">
                <a:solidFill>
                  <a:schemeClr val="accent6"/>
                </a:solidFill>
              </a:rPr>
              <a:t>36,956.52</a:t>
            </a:r>
            <a:endParaRPr sz="1400">
              <a:solidFill>
                <a:schemeClr val="accent6"/>
              </a:solidFill>
            </a:endParaRPr>
          </a:p>
          <a:p>
            <a:pPr indent="0" lvl="0" marL="0" rtl="0" algn="l">
              <a:lnSpc>
                <a:spcPct val="150000"/>
              </a:lnSpc>
              <a:spcBef>
                <a:spcPts val="0"/>
              </a:spcBef>
              <a:spcAft>
                <a:spcPts val="0"/>
              </a:spcAft>
              <a:buClr>
                <a:schemeClr val="accent6"/>
              </a:buClr>
              <a:buSzPts val="1100"/>
              <a:buFont typeface="Arial"/>
              <a:buNone/>
            </a:pPr>
            <a:r>
              <a:rPr b="1" lang="en" sz="1400">
                <a:solidFill>
                  <a:schemeClr val="accent6"/>
                </a:solidFill>
                <a:latin typeface="Roboto Condensed"/>
                <a:ea typeface="Roboto Condensed"/>
                <a:cs typeface="Roboto Condensed"/>
                <a:sym typeface="Roboto Condensed"/>
              </a:rPr>
              <a:t>ME: </a:t>
            </a:r>
            <a:r>
              <a:rPr lang="en" sz="1400">
                <a:solidFill>
                  <a:schemeClr val="accent6"/>
                </a:solidFill>
              </a:rPr>
              <a:t>2.07</a:t>
            </a:r>
            <a:endParaRPr sz="1400">
              <a:solidFill>
                <a:schemeClr val="accent6"/>
              </a:solidFill>
            </a:endParaRPr>
          </a:p>
          <a:p>
            <a:pPr indent="0" lvl="0" marL="0" rtl="0" algn="l">
              <a:lnSpc>
                <a:spcPct val="150000"/>
              </a:lnSpc>
              <a:spcBef>
                <a:spcPts val="0"/>
              </a:spcBef>
              <a:spcAft>
                <a:spcPts val="0"/>
              </a:spcAft>
              <a:buClr>
                <a:schemeClr val="accent6"/>
              </a:buClr>
              <a:buSzPts val="1100"/>
              <a:buFont typeface="Arial"/>
              <a:buNone/>
            </a:pPr>
            <a:r>
              <a:rPr b="1" lang="en" sz="1400">
                <a:solidFill>
                  <a:schemeClr val="accent6"/>
                </a:solidFill>
                <a:latin typeface="Roboto Condensed"/>
                <a:ea typeface="Roboto Condensed"/>
                <a:cs typeface="Roboto Condensed"/>
                <a:sym typeface="Roboto Condensed"/>
              </a:rPr>
              <a:t>RMSE: </a:t>
            </a:r>
            <a:r>
              <a:rPr lang="en" sz="1400">
                <a:solidFill>
                  <a:schemeClr val="accent6"/>
                </a:solidFill>
              </a:rPr>
              <a:t>2.64</a:t>
            </a:r>
            <a:endParaRPr sz="1400">
              <a:solidFill>
                <a:schemeClr val="accent6"/>
              </a:solidFill>
            </a:endParaRPr>
          </a:p>
          <a:p>
            <a:pPr indent="0" lvl="0" marL="0" rtl="0" algn="l">
              <a:lnSpc>
                <a:spcPct val="150000"/>
              </a:lnSpc>
              <a:spcBef>
                <a:spcPts val="0"/>
              </a:spcBef>
              <a:spcAft>
                <a:spcPts val="0"/>
              </a:spcAft>
              <a:buClr>
                <a:schemeClr val="accent6"/>
              </a:buClr>
              <a:buSzPts val="1100"/>
              <a:buFont typeface="Arial"/>
              <a:buNone/>
            </a:pPr>
            <a:r>
              <a:t/>
            </a:r>
            <a:endParaRPr sz="1400">
              <a:solidFill>
                <a:schemeClr val="accent6"/>
              </a:solidFill>
            </a:endParaRPr>
          </a:p>
          <a:p>
            <a:pPr indent="0" lvl="0" marL="0" rtl="0" algn="l">
              <a:lnSpc>
                <a:spcPct val="150000"/>
              </a:lnSpc>
              <a:spcBef>
                <a:spcPts val="0"/>
              </a:spcBef>
              <a:spcAft>
                <a:spcPts val="0"/>
              </a:spcAft>
              <a:buClr>
                <a:schemeClr val="accent6"/>
              </a:buClr>
              <a:buSzPts val="1100"/>
              <a:buFont typeface="Arial"/>
              <a:buNone/>
            </a:pPr>
            <a:r>
              <a:rPr lang="en" sz="1400">
                <a:solidFill>
                  <a:schemeClr val="accent6"/>
                </a:solidFill>
              </a:rPr>
              <a:t>*Same as forward selection and backwards elimination which has the best AIC and BIC but the ME and RMSE are relatively high*</a:t>
            </a:r>
            <a:endParaRPr/>
          </a:p>
        </p:txBody>
      </p:sp>
      <p:sp>
        <p:nvSpPr>
          <p:cNvPr id="243" name="Google Shape;243;p41"/>
          <p:cNvSpPr txBox="1"/>
          <p:nvPr>
            <p:ph type="ctrTitle"/>
          </p:nvPr>
        </p:nvSpPr>
        <p:spPr>
          <a:xfrm>
            <a:off x="2090665" y="1492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Backward Elimination</a:t>
            </a:r>
            <a:endParaRPr/>
          </a:p>
        </p:txBody>
      </p:sp>
      <p:pic>
        <p:nvPicPr>
          <p:cNvPr id="244" name="Google Shape;244;p41"/>
          <p:cNvPicPr preferRelativeResize="0"/>
          <p:nvPr/>
        </p:nvPicPr>
        <p:blipFill>
          <a:blip r:embed="rId3">
            <a:alphaModFix/>
          </a:blip>
          <a:stretch>
            <a:fillRect/>
          </a:stretch>
        </p:blipFill>
        <p:spPr>
          <a:xfrm>
            <a:off x="-33662" y="946200"/>
            <a:ext cx="4729176" cy="386450"/>
          </a:xfrm>
          <a:prstGeom prst="rect">
            <a:avLst/>
          </a:prstGeom>
          <a:noFill/>
          <a:ln>
            <a:noFill/>
          </a:ln>
        </p:spPr>
      </p:pic>
      <p:pic>
        <p:nvPicPr>
          <p:cNvPr id="245" name="Google Shape;245;p41"/>
          <p:cNvPicPr preferRelativeResize="0"/>
          <p:nvPr/>
        </p:nvPicPr>
        <p:blipFill>
          <a:blip r:embed="rId4">
            <a:alphaModFix/>
          </a:blip>
          <a:stretch>
            <a:fillRect/>
          </a:stretch>
        </p:blipFill>
        <p:spPr>
          <a:xfrm>
            <a:off x="13" y="1332650"/>
            <a:ext cx="4661843" cy="3035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2"/>
          <p:cNvSpPr txBox="1"/>
          <p:nvPr>
            <p:ph type="ctrTitle"/>
          </p:nvPr>
        </p:nvSpPr>
        <p:spPr>
          <a:xfrm>
            <a:off x="1964840" y="961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Forward Selection</a:t>
            </a:r>
            <a:endParaRPr/>
          </a:p>
        </p:txBody>
      </p:sp>
      <p:pic>
        <p:nvPicPr>
          <p:cNvPr id="251" name="Google Shape;251;p42"/>
          <p:cNvPicPr preferRelativeResize="0"/>
          <p:nvPr/>
        </p:nvPicPr>
        <p:blipFill>
          <a:blip r:embed="rId3">
            <a:alphaModFix/>
          </a:blip>
          <a:stretch>
            <a:fillRect/>
          </a:stretch>
        </p:blipFill>
        <p:spPr>
          <a:xfrm>
            <a:off x="0" y="657250"/>
            <a:ext cx="6895999" cy="834425"/>
          </a:xfrm>
          <a:prstGeom prst="rect">
            <a:avLst/>
          </a:prstGeom>
          <a:noFill/>
          <a:ln>
            <a:noFill/>
          </a:ln>
        </p:spPr>
      </p:pic>
      <p:pic>
        <p:nvPicPr>
          <p:cNvPr id="252" name="Google Shape;252;p42"/>
          <p:cNvPicPr preferRelativeResize="0"/>
          <p:nvPr/>
        </p:nvPicPr>
        <p:blipFill>
          <a:blip r:embed="rId4">
            <a:alphaModFix/>
          </a:blip>
          <a:stretch>
            <a:fillRect/>
          </a:stretch>
        </p:blipFill>
        <p:spPr>
          <a:xfrm>
            <a:off x="0" y="1614500"/>
            <a:ext cx="4700600" cy="1669975"/>
          </a:xfrm>
          <a:prstGeom prst="rect">
            <a:avLst/>
          </a:prstGeom>
          <a:noFill/>
          <a:ln>
            <a:noFill/>
          </a:ln>
        </p:spPr>
      </p:pic>
      <p:sp>
        <p:nvSpPr>
          <p:cNvPr id="253" name="Google Shape;253;p42"/>
          <p:cNvSpPr txBox="1"/>
          <p:nvPr/>
        </p:nvSpPr>
        <p:spPr>
          <a:xfrm>
            <a:off x="5014925" y="1614500"/>
            <a:ext cx="4043400" cy="342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accent6"/>
              </a:buClr>
              <a:buSzPts val="1100"/>
              <a:buFont typeface="Arial"/>
              <a:buNone/>
            </a:pPr>
            <a:r>
              <a:rPr b="1" lang="en">
                <a:solidFill>
                  <a:schemeClr val="accent6"/>
                </a:solidFill>
                <a:latin typeface="Roboto Condensed"/>
                <a:ea typeface="Roboto Condensed"/>
                <a:cs typeface="Roboto Condensed"/>
                <a:sym typeface="Roboto Condensed"/>
              </a:rPr>
              <a:t>AIC:</a:t>
            </a:r>
            <a:r>
              <a:rPr lang="en">
                <a:solidFill>
                  <a:schemeClr val="accent6"/>
                </a:solidFill>
                <a:latin typeface="Roboto Condensed Light"/>
                <a:ea typeface="Roboto Condensed Light"/>
                <a:cs typeface="Roboto Condensed Light"/>
                <a:sym typeface="Roboto Condensed Light"/>
              </a:rPr>
              <a:t> 36,823.52</a:t>
            </a:r>
            <a:endParaRPr>
              <a:solidFill>
                <a:schemeClr val="accent6"/>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Clr>
                <a:schemeClr val="accent6"/>
              </a:buClr>
              <a:buSzPts val="1100"/>
              <a:buFont typeface="Arial"/>
              <a:buNone/>
            </a:pPr>
            <a:r>
              <a:rPr b="1" lang="en">
                <a:solidFill>
                  <a:schemeClr val="accent6"/>
                </a:solidFill>
                <a:latin typeface="Roboto Condensed"/>
                <a:ea typeface="Roboto Condensed"/>
                <a:cs typeface="Roboto Condensed"/>
                <a:sym typeface="Roboto Condensed"/>
              </a:rPr>
              <a:t>BIC: </a:t>
            </a:r>
            <a:r>
              <a:rPr lang="en">
                <a:solidFill>
                  <a:schemeClr val="accent6"/>
                </a:solidFill>
                <a:latin typeface="Roboto Condensed Light"/>
                <a:ea typeface="Roboto Condensed Light"/>
                <a:cs typeface="Roboto Condensed Light"/>
                <a:sym typeface="Roboto Condensed Light"/>
              </a:rPr>
              <a:t>36,956.52</a:t>
            </a:r>
            <a:endParaRPr>
              <a:solidFill>
                <a:schemeClr val="accent6"/>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Clr>
                <a:schemeClr val="accent6"/>
              </a:buClr>
              <a:buSzPts val="1100"/>
              <a:buFont typeface="Arial"/>
              <a:buNone/>
            </a:pPr>
            <a:r>
              <a:rPr b="1" lang="en">
                <a:solidFill>
                  <a:schemeClr val="accent6"/>
                </a:solidFill>
                <a:latin typeface="Roboto Condensed"/>
                <a:ea typeface="Roboto Condensed"/>
                <a:cs typeface="Roboto Condensed"/>
                <a:sym typeface="Roboto Condensed"/>
              </a:rPr>
              <a:t>ME: </a:t>
            </a:r>
            <a:r>
              <a:rPr lang="en">
                <a:solidFill>
                  <a:schemeClr val="accent6"/>
                </a:solidFill>
                <a:latin typeface="Roboto Condensed Light"/>
                <a:ea typeface="Roboto Condensed Light"/>
                <a:cs typeface="Roboto Condensed Light"/>
                <a:sym typeface="Roboto Condensed Light"/>
              </a:rPr>
              <a:t>2.07</a:t>
            </a:r>
            <a:endParaRPr>
              <a:solidFill>
                <a:schemeClr val="accent6"/>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Clr>
                <a:schemeClr val="accent6"/>
              </a:buClr>
              <a:buSzPts val="1100"/>
              <a:buFont typeface="Arial"/>
              <a:buNone/>
            </a:pPr>
            <a:r>
              <a:rPr b="1" lang="en">
                <a:solidFill>
                  <a:schemeClr val="accent6"/>
                </a:solidFill>
                <a:latin typeface="Roboto Condensed"/>
                <a:ea typeface="Roboto Condensed"/>
                <a:cs typeface="Roboto Condensed"/>
                <a:sym typeface="Roboto Condensed"/>
              </a:rPr>
              <a:t>RMSE: </a:t>
            </a:r>
            <a:r>
              <a:rPr lang="en">
                <a:solidFill>
                  <a:schemeClr val="accent6"/>
                </a:solidFill>
                <a:latin typeface="Roboto Condensed Light"/>
                <a:ea typeface="Roboto Condensed Light"/>
                <a:cs typeface="Roboto Condensed Light"/>
                <a:sym typeface="Roboto Condensed Light"/>
              </a:rPr>
              <a:t>2.64</a:t>
            </a:r>
            <a:endParaRPr>
              <a:solidFill>
                <a:schemeClr val="accent6"/>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Clr>
                <a:schemeClr val="accent6"/>
              </a:buClr>
              <a:buSzPts val="1100"/>
              <a:buFont typeface="Arial"/>
              <a:buNone/>
            </a:pPr>
            <a:r>
              <a:t/>
            </a:r>
            <a:endParaRPr>
              <a:solidFill>
                <a:schemeClr val="accent6"/>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Clr>
                <a:schemeClr val="accent6"/>
              </a:buClr>
              <a:buSzPts val="1100"/>
              <a:buFont typeface="Arial"/>
              <a:buNone/>
            </a:pPr>
            <a:r>
              <a:rPr lang="en">
                <a:solidFill>
                  <a:schemeClr val="accent6"/>
                </a:solidFill>
                <a:latin typeface="Roboto Condensed Light"/>
                <a:ea typeface="Roboto Condensed Light"/>
                <a:cs typeface="Roboto Condensed Light"/>
                <a:sym typeface="Roboto Condensed Light"/>
              </a:rPr>
              <a:t>*Same as forward selection and backwards elimination which has the best AIC and BIC but the ME and RMSE are relatively high*</a:t>
            </a:r>
            <a:endParaRPr>
              <a:latin typeface="Roboto Condensed Light"/>
              <a:ea typeface="Roboto Condensed Light"/>
              <a:cs typeface="Roboto Condensed Light"/>
              <a:sym typeface="Roboto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3"/>
          <p:cNvSpPr txBox="1"/>
          <p:nvPr>
            <p:ph idx="1" type="subTitle"/>
          </p:nvPr>
        </p:nvSpPr>
        <p:spPr>
          <a:xfrm>
            <a:off x="4530000" y="1866725"/>
            <a:ext cx="3940500" cy="361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latin typeface="Roboto Condensed"/>
                <a:ea typeface="Roboto Condensed"/>
                <a:cs typeface="Roboto Condensed"/>
                <a:sym typeface="Roboto Condensed"/>
              </a:rPr>
              <a:t>AIC:</a:t>
            </a:r>
            <a:r>
              <a:rPr lang="en" sz="1400"/>
              <a:t> 36,823.52</a:t>
            </a:r>
            <a:endParaRPr sz="1400"/>
          </a:p>
          <a:p>
            <a:pPr indent="0" lvl="0" marL="0" rtl="0" algn="l">
              <a:lnSpc>
                <a:spcPct val="150000"/>
              </a:lnSpc>
              <a:spcBef>
                <a:spcPts val="0"/>
              </a:spcBef>
              <a:spcAft>
                <a:spcPts val="0"/>
              </a:spcAft>
              <a:buNone/>
            </a:pPr>
            <a:r>
              <a:rPr b="1" lang="en" sz="1400">
                <a:latin typeface="Roboto Condensed"/>
                <a:ea typeface="Roboto Condensed"/>
                <a:cs typeface="Roboto Condensed"/>
                <a:sym typeface="Roboto Condensed"/>
              </a:rPr>
              <a:t>BIC: </a:t>
            </a:r>
            <a:r>
              <a:rPr lang="en" sz="1400"/>
              <a:t>36956.52</a:t>
            </a:r>
            <a:endParaRPr sz="1400"/>
          </a:p>
          <a:p>
            <a:pPr indent="0" lvl="0" marL="0" rtl="0" algn="l">
              <a:lnSpc>
                <a:spcPct val="150000"/>
              </a:lnSpc>
              <a:spcBef>
                <a:spcPts val="0"/>
              </a:spcBef>
              <a:spcAft>
                <a:spcPts val="0"/>
              </a:spcAft>
              <a:buNone/>
            </a:pPr>
            <a:r>
              <a:rPr b="1" lang="en" sz="1400">
                <a:latin typeface="Roboto Condensed"/>
                <a:ea typeface="Roboto Condensed"/>
                <a:cs typeface="Roboto Condensed"/>
                <a:sym typeface="Roboto Condensed"/>
              </a:rPr>
              <a:t>ME: </a:t>
            </a:r>
            <a:r>
              <a:rPr lang="en" sz="1400"/>
              <a:t>2.07</a:t>
            </a:r>
            <a:endParaRPr sz="1400"/>
          </a:p>
          <a:p>
            <a:pPr indent="0" lvl="0" marL="0" rtl="0" algn="l">
              <a:lnSpc>
                <a:spcPct val="150000"/>
              </a:lnSpc>
              <a:spcBef>
                <a:spcPts val="0"/>
              </a:spcBef>
              <a:spcAft>
                <a:spcPts val="0"/>
              </a:spcAft>
              <a:buNone/>
            </a:pPr>
            <a:r>
              <a:rPr b="1" lang="en" sz="1400">
                <a:latin typeface="Roboto Condensed"/>
                <a:ea typeface="Roboto Condensed"/>
                <a:cs typeface="Roboto Condensed"/>
                <a:sym typeface="Roboto Condensed"/>
              </a:rPr>
              <a:t>RMSE: </a:t>
            </a:r>
            <a:r>
              <a:rPr lang="en" sz="1400"/>
              <a:t>2.64</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rPr lang="en" sz="1400"/>
              <a:t>*Same as forward selection and backwards elimination which has the best AIC and BIC but the ME and RMSE are relatively high*</a:t>
            </a:r>
            <a:endParaRPr sz="1400"/>
          </a:p>
        </p:txBody>
      </p:sp>
      <p:sp>
        <p:nvSpPr>
          <p:cNvPr id="259" name="Google Shape;259;p43"/>
          <p:cNvSpPr txBox="1"/>
          <p:nvPr>
            <p:ph type="ctrTitle"/>
          </p:nvPr>
        </p:nvSpPr>
        <p:spPr>
          <a:xfrm>
            <a:off x="3893090" y="12419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Stepwise Regression</a:t>
            </a:r>
            <a:endParaRPr/>
          </a:p>
        </p:txBody>
      </p:sp>
      <p:pic>
        <p:nvPicPr>
          <p:cNvPr id="260" name="Google Shape;260;p43"/>
          <p:cNvPicPr preferRelativeResize="0"/>
          <p:nvPr/>
        </p:nvPicPr>
        <p:blipFill rotWithShape="1">
          <a:blip r:embed="rId3">
            <a:alphaModFix/>
          </a:blip>
          <a:srcRect b="1980" l="0" r="0" t="0"/>
          <a:stretch/>
        </p:blipFill>
        <p:spPr>
          <a:xfrm>
            <a:off x="0" y="1268825"/>
            <a:ext cx="2960651" cy="2883676"/>
          </a:xfrm>
          <a:prstGeom prst="rect">
            <a:avLst/>
          </a:prstGeom>
          <a:noFill/>
          <a:ln>
            <a:noFill/>
          </a:ln>
        </p:spPr>
      </p:pic>
      <p:pic>
        <p:nvPicPr>
          <p:cNvPr id="261" name="Google Shape;261;p43"/>
          <p:cNvPicPr preferRelativeResize="0"/>
          <p:nvPr/>
        </p:nvPicPr>
        <p:blipFill>
          <a:blip r:embed="rId4">
            <a:alphaModFix/>
          </a:blip>
          <a:stretch>
            <a:fillRect/>
          </a:stretch>
        </p:blipFill>
        <p:spPr>
          <a:xfrm>
            <a:off x="-47800" y="4215950"/>
            <a:ext cx="4544051" cy="894800"/>
          </a:xfrm>
          <a:prstGeom prst="rect">
            <a:avLst/>
          </a:prstGeom>
          <a:noFill/>
          <a:ln>
            <a:noFill/>
          </a:ln>
        </p:spPr>
      </p:pic>
      <p:pic>
        <p:nvPicPr>
          <p:cNvPr id="262" name="Google Shape;262;p43"/>
          <p:cNvPicPr preferRelativeResize="0"/>
          <p:nvPr/>
        </p:nvPicPr>
        <p:blipFill>
          <a:blip r:embed="rId5">
            <a:alphaModFix/>
          </a:blip>
          <a:stretch>
            <a:fillRect/>
          </a:stretch>
        </p:blipFill>
        <p:spPr>
          <a:xfrm>
            <a:off x="-47800" y="209450"/>
            <a:ext cx="5700174" cy="103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idx="1" type="subTitle"/>
          </p:nvPr>
        </p:nvSpPr>
        <p:spPr>
          <a:xfrm>
            <a:off x="920525" y="1227375"/>
            <a:ext cx="7159500" cy="3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Table</a:t>
            </a:r>
            <a:endParaRPr/>
          </a:p>
        </p:txBody>
      </p:sp>
      <p:pic>
        <p:nvPicPr>
          <p:cNvPr id="269" name="Google Shape;269;p44"/>
          <p:cNvPicPr preferRelativeResize="0"/>
          <p:nvPr/>
        </p:nvPicPr>
        <p:blipFill rotWithShape="1">
          <a:blip r:embed="rId3">
            <a:alphaModFix/>
          </a:blip>
          <a:srcRect b="4415" l="1923" r="4705" t="0"/>
          <a:stretch/>
        </p:blipFill>
        <p:spPr>
          <a:xfrm>
            <a:off x="513525" y="1227375"/>
            <a:ext cx="7669831" cy="3328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idx="1" type="subTitle"/>
          </p:nvPr>
        </p:nvSpPr>
        <p:spPr>
          <a:xfrm>
            <a:off x="184350" y="1676725"/>
            <a:ext cx="4165500" cy="3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following predictors have the strongest correlation with predicting likelihood of rain the next day (correlation) :</a:t>
            </a:r>
            <a:endParaRPr sz="1800"/>
          </a:p>
          <a:p>
            <a:pPr indent="-342900" lvl="0" marL="914400" rtl="0" algn="l">
              <a:spcBef>
                <a:spcPts val="0"/>
              </a:spcBef>
              <a:spcAft>
                <a:spcPts val="0"/>
              </a:spcAft>
              <a:buSzPts val="1800"/>
              <a:buChar char="●"/>
            </a:pPr>
            <a:r>
              <a:rPr lang="en" sz="1800"/>
              <a:t>Cloud3pm (.35)</a:t>
            </a:r>
            <a:endParaRPr sz="1800"/>
          </a:p>
          <a:p>
            <a:pPr indent="-342900" lvl="0" marL="914400" rtl="0" algn="l">
              <a:spcBef>
                <a:spcPts val="0"/>
              </a:spcBef>
              <a:spcAft>
                <a:spcPts val="0"/>
              </a:spcAft>
              <a:buSzPts val="1800"/>
              <a:buChar char="●"/>
            </a:pPr>
            <a:r>
              <a:rPr lang="en" sz="1800"/>
              <a:t>RainTodayYes (.31)</a:t>
            </a:r>
            <a:endParaRPr sz="1800"/>
          </a:p>
          <a:p>
            <a:pPr indent="-342900" lvl="0" marL="914400" rtl="0" algn="l">
              <a:spcBef>
                <a:spcPts val="0"/>
              </a:spcBef>
              <a:spcAft>
                <a:spcPts val="0"/>
              </a:spcAft>
              <a:buSzPts val="1800"/>
              <a:buChar char="●"/>
            </a:pPr>
            <a:r>
              <a:rPr lang="en" sz="1800"/>
              <a:t>Humidity3pm (.44)</a:t>
            </a:r>
            <a:endParaRPr sz="1800"/>
          </a:p>
          <a:p>
            <a:pPr indent="-342900" lvl="0" marL="914400" rtl="0" algn="l">
              <a:spcBef>
                <a:spcPts val="0"/>
              </a:spcBef>
              <a:spcAft>
                <a:spcPts val="0"/>
              </a:spcAft>
              <a:buSzPts val="1800"/>
              <a:buChar char="●"/>
            </a:pPr>
            <a:r>
              <a:rPr lang="en" sz="1800"/>
              <a:t>Sunshine (-.41)</a:t>
            </a:r>
            <a:endParaRPr sz="1800"/>
          </a:p>
        </p:txBody>
      </p:sp>
      <p:sp>
        <p:nvSpPr>
          <p:cNvPr id="139" name="Google Shape;139;p27"/>
          <p:cNvSpPr txBox="1"/>
          <p:nvPr>
            <p:ph type="ctrTitle"/>
          </p:nvPr>
        </p:nvSpPr>
        <p:spPr>
          <a:xfrm>
            <a:off x="1903390" y="3337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Finding the Most Useful Predictors</a:t>
            </a:r>
            <a:endParaRPr/>
          </a:p>
        </p:txBody>
      </p:sp>
      <p:pic>
        <p:nvPicPr>
          <p:cNvPr id="140" name="Google Shape;140;p27"/>
          <p:cNvPicPr preferRelativeResize="0"/>
          <p:nvPr/>
        </p:nvPicPr>
        <p:blipFill>
          <a:blip r:embed="rId3">
            <a:alphaModFix/>
          </a:blip>
          <a:stretch>
            <a:fillRect/>
          </a:stretch>
        </p:blipFill>
        <p:spPr>
          <a:xfrm>
            <a:off x="472650" y="4018178"/>
            <a:ext cx="8198675" cy="1073900"/>
          </a:xfrm>
          <a:prstGeom prst="rect">
            <a:avLst/>
          </a:prstGeom>
          <a:noFill/>
          <a:ln>
            <a:noFill/>
          </a:ln>
        </p:spPr>
      </p:pic>
      <p:pic>
        <p:nvPicPr>
          <p:cNvPr id="141" name="Google Shape;141;p27"/>
          <p:cNvPicPr preferRelativeResize="0"/>
          <p:nvPr/>
        </p:nvPicPr>
        <p:blipFill rotWithShape="1">
          <a:blip r:embed="rId4">
            <a:alphaModFix/>
          </a:blip>
          <a:srcRect b="5097" l="25588" r="3115" t="25827"/>
          <a:stretch/>
        </p:blipFill>
        <p:spPr>
          <a:xfrm>
            <a:off x="4885350" y="1184223"/>
            <a:ext cx="3633000" cy="25730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idx="1" type="subTitle"/>
          </p:nvPr>
        </p:nvSpPr>
        <p:spPr>
          <a:xfrm>
            <a:off x="920525" y="1701025"/>
            <a:ext cx="7159500" cy="3615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Based on the accuracy of each model, it seems that the logistic regression model is the best</a:t>
            </a:r>
            <a:endParaRPr sz="1400"/>
          </a:p>
          <a:p>
            <a:pPr indent="-317500" lvl="0" marL="457200" rtl="0" algn="l">
              <a:lnSpc>
                <a:spcPct val="150000"/>
              </a:lnSpc>
              <a:spcBef>
                <a:spcPts val="0"/>
              </a:spcBef>
              <a:spcAft>
                <a:spcPts val="0"/>
              </a:spcAft>
              <a:buSzPts val="1400"/>
              <a:buChar char="-"/>
            </a:pPr>
            <a:r>
              <a:rPr lang="en" sz="1400"/>
              <a:t>The forward selection, backwards elimination and stepwise regression models have the higher likelihood of being true and may be closer to the truth, but the difference between all 3 of those and the original logistic regression model is very small</a:t>
            </a:r>
            <a:endParaRPr sz="1400"/>
          </a:p>
          <a:p>
            <a:pPr indent="-317500" lvl="0" marL="457200" rtl="0" algn="l">
              <a:lnSpc>
                <a:spcPct val="150000"/>
              </a:lnSpc>
              <a:spcBef>
                <a:spcPts val="0"/>
              </a:spcBef>
              <a:spcAft>
                <a:spcPts val="0"/>
              </a:spcAft>
              <a:buSzPts val="1400"/>
              <a:buChar char="-"/>
            </a:pPr>
            <a:r>
              <a:rPr lang="en" sz="1400"/>
              <a:t>The RMSE and ME of the </a:t>
            </a:r>
            <a:r>
              <a:rPr lang="en" sz="1400"/>
              <a:t>logistic</a:t>
            </a:r>
            <a:r>
              <a:rPr lang="en" sz="1400"/>
              <a:t> regression model are so much lower than the RMSE and ME of the other models</a:t>
            </a:r>
            <a:endParaRPr sz="1400"/>
          </a:p>
          <a:p>
            <a:pPr indent="-317500" lvl="1" marL="914400" rtl="0" algn="l">
              <a:lnSpc>
                <a:spcPct val="150000"/>
              </a:lnSpc>
              <a:spcBef>
                <a:spcPts val="0"/>
              </a:spcBef>
              <a:spcAft>
                <a:spcPts val="0"/>
              </a:spcAft>
              <a:buSzPts val="1400"/>
              <a:buChar char="-"/>
            </a:pPr>
            <a:r>
              <a:rPr lang="en" sz="1400"/>
              <a:t>Therefore the error of this model is much smaller and less significant compared to the errors of the other models</a:t>
            </a:r>
            <a:endParaRPr sz="1400"/>
          </a:p>
        </p:txBody>
      </p:sp>
      <p:sp>
        <p:nvSpPr>
          <p:cNvPr id="275" name="Google Shape;275;p45"/>
          <p:cNvSpPr txBox="1"/>
          <p:nvPr>
            <p:ph type="ctrTitle"/>
          </p:nvPr>
        </p:nvSpPr>
        <p:spPr>
          <a:xfrm>
            <a:off x="1893125" y="352850"/>
            <a:ext cx="5214300" cy="5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 Plots for predictors</a:t>
            </a:r>
            <a:endParaRPr/>
          </a:p>
        </p:txBody>
      </p:sp>
      <p:pic>
        <p:nvPicPr>
          <p:cNvPr id="147" name="Google Shape;147;p28"/>
          <p:cNvPicPr preferRelativeResize="0"/>
          <p:nvPr/>
        </p:nvPicPr>
        <p:blipFill>
          <a:blip r:embed="rId3">
            <a:alphaModFix/>
          </a:blip>
          <a:stretch>
            <a:fillRect/>
          </a:stretch>
        </p:blipFill>
        <p:spPr>
          <a:xfrm>
            <a:off x="247926" y="1299050"/>
            <a:ext cx="5087825" cy="3419150"/>
          </a:xfrm>
          <a:prstGeom prst="rect">
            <a:avLst/>
          </a:prstGeom>
          <a:noFill/>
          <a:ln>
            <a:noFill/>
          </a:ln>
        </p:spPr>
      </p:pic>
      <p:sp>
        <p:nvSpPr>
          <p:cNvPr id="148" name="Google Shape;148;p28"/>
          <p:cNvSpPr txBox="1"/>
          <p:nvPr/>
        </p:nvSpPr>
        <p:spPr>
          <a:xfrm>
            <a:off x="5483925" y="1369125"/>
            <a:ext cx="3197100" cy="325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Since RainTomorrow and RainToday are both binomial categorical variables, it doesn’t work very well to prove if it is a good predictor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Even though it doesn’t show it well, it still shows that when it rains, it isn’t unlikely that it will rain tomorrow</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On the other hand, when it rains today, the </a:t>
            </a:r>
            <a:r>
              <a:rPr lang="en">
                <a:latin typeface="Roboto Condensed Light"/>
                <a:ea typeface="Roboto Condensed Light"/>
                <a:cs typeface="Roboto Condensed Light"/>
                <a:sym typeface="Roboto Condensed Light"/>
              </a:rPr>
              <a:t>occurrences</a:t>
            </a:r>
            <a:r>
              <a:rPr lang="en">
                <a:latin typeface="Roboto Condensed Light"/>
                <a:ea typeface="Roboto Condensed Light"/>
                <a:cs typeface="Roboto Condensed Light"/>
                <a:sym typeface="Roboto Condensed Light"/>
              </a:rPr>
              <a:t> when it rains the next day are outliers, therefore showing it isn’t as likely</a:t>
            </a:r>
            <a:endParaRPr>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9"/>
          <p:cNvSpPr txBox="1"/>
          <p:nvPr>
            <p:ph type="ctrTitle"/>
          </p:nvPr>
        </p:nvSpPr>
        <p:spPr>
          <a:xfrm>
            <a:off x="1532040" y="2814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 Plots for predictors</a:t>
            </a:r>
            <a:endParaRPr/>
          </a:p>
        </p:txBody>
      </p:sp>
      <p:pic>
        <p:nvPicPr>
          <p:cNvPr id="154" name="Google Shape;154;p29"/>
          <p:cNvPicPr preferRelativeResize="0"/>
          <p:nvPr/>
        </p:nvPicPr>
        <p:blipFill>
          <a:blip r:embed="rId3">
            <a:alphaModFix/>
          </a:blip>
          <a:stretch>
            <a:fillRect/>
          </a:stretch>
        </p:blipFill>
        <p:spPr>
          <a:xfrm>
            <a:off x="0" y="848900"/>
            <a:ext cx="6127049" cy="4051725"/>
          </a:xfrm>
          <a:prstGeom prst="rect">
            <a:avLst/>
          </a:prstGeom>
          <a:noFill/>
          <a:ln>
            <a:noFill/>
          </a:ln>
        </p:spPr>
      </p:pic>
      <p:sp>
        <p:nvSpPr>
          <p:cNvPr id="155" name="Google Shape;155;p29"/>
          <p:cNvSpPr txBox="1"/>
          <p:nvPr/>
        </p:nvSpPr>
        <p:spPr>
          <a:xfrm>
            <a:off x="6329375" y="1285900"/>
            <a:ext cx="2614800" cy="342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When there is higher Humidity at 3pm, it is much more likely that it rains tomorrow. Seems like a good predictor so far from this box plot</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 Plots for predictors</a:t>
            </a:r>
            <a:endParaRPr/>
          </a:p>
        </p:txBody>
      </p:sp>
      <p:pic>
        <p:nvPicPr>
          <p:cNvPr id="161" name="Google Shape;161;p30"/>
          <p:cNvPicPr preferRelativeResize="0"/>
          <p:nvPr/>
        </p:nvPicPr>
        <p:blipFill>
          <a:blip r:embed="rId3">
            <a:alphaModFix/>
          </a:blip>
          <a:stretch>
            <a:fillRect/>
          </a:stretch>
        </p:blipFill>
        <p:spPr>
          <a:xfrm>
            <a:off x="404800" y="1068250"/>
            <a:ext cx="5905500" cy="3933825"/>
          </a:xfrm>
          <a:prstGeom prst="rect">
            <a:avLst/>
          </a:prstGeom>
          <a:noFill/>
          <a:ln>
            <a:noFill/>
          </a:ln>
        </p:spPr>
      </p:pic>
      <p:sp>
        <p:nvSpPr>
          <p:cNvPr id="162" name="Google Shape;162;p30"/>
          <p:cNvSpPr txBox="1"/>
          <p:nvPr/>
        </p:nvSpPr>
        <p:spPr>
          <a:xfrm>
            <a:off x="6543700" y="1328700"/>
            <a:ext cx="2457600" cy="38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This box plot has a much higher than others. When sunshine is low, the chances of there being rain tomorrow is more likely</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 Plots for predictors</a:t>
            </a:r>
            <a:endParaRPr/>
          </a:p>
        </p:txBody>
      </p:sp>
      <p:pic>
        <p:nvPicPr>
          <p:cNvPr id="168" name="Google Shape;168;p31"/>
          <p:cNvPicPr preferRelativeResize="0"/>
          <p:nvPr/>
        </p:nvPicPr>
        <p:blipFill>
          <a:blip r:embed="rId3">
            <a:alphaModFix/>
          </a:blip>
          <a:stretch>
            <a:fillRect/>
          </a:stretch>
        </p:blipFill>
        <p:spPr>
          <a:xfrm>
            <a:off x="280675" y="952025"/>
            <a:ext cx="6091550" cy="4064325"/>
          </a:xfrm>
          <a:prstGeom prst="rect">
            <a:avLst/>
          </a:prstGeom>
          <a:noFill/>
          <a:ln>
            <a:noFill/>
          </a:ln>
        </p:spPr>
      </p:pic>
      <p:sp>
        <p:nvSpPr>
          <p:cNvPr id="169" name="Google Shape;169;p31"/>
          <p:cNvSpPr txBox="1"/>
          <p:nvPr/>
        </p:nvSpPr>
        <p:spPr>
          <a:xfrm>
            <a:off x="6486525" y="1684800"/>
            <a:ext cx="2529000" cy="391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The more cloudy it is at 3pm, the more likely it is to rain tomorrow </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idx="1" type="subTitle"/>
          </p:nvPr>
        </p:nvSpPr>
        <p:spPr>
          <a:xfrm>
            <a:off x="5203500" y="1227375"/>
            <a:ext cx="2876400" cy="3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Contingency Table:</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t>From the looks of the two-way contingency table, it seems to us that they are not exactly correlated. If it does not rain today, then it is more than likely that it will not rain tomorrow. But if it does rain today, it is close to 50/50 whether it will rain tomorrow. It doesn’t seem like that useful of a predictor.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Roboto Condensed"/>
                <a:ea typeface="Roboto Condensed"/>
                <a:cs typeface="Roboto Condensed"/>
                <a:sym typeface="Roboto Condensed"/>
              </a:rPr>
              <a:t>Chi-square test:</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t>P value is essentially 0 so they are dependent. They are definitely dependent on each other and it is a useful predictor, but we would  need to look at other predictors to find the most useful 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32"/>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Two-way Contingency Table</a:t>
            </a:r>
            <a:endParaRPr/>
          </a:p>
        </p:txBody>
      </p:sp>
      <p:sp>
        <p:nvSpPr>
          <p:cNvPr id="176" name="Google Shape;176;p32"/>
          <p:cNvSpPr txBox="1"/>
          <p:nvPr/>
        </p:nvSpPr>
        <p:spPr>
          <a:xfrm>
            <a:off x="547950" y="2287700"/>
            <a:ext cx="3000000" cy="30000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333333"/>
              </a:buClr>
              <a:buSzPts val="1200"/>
              <a:buFont typeface="Lato"/>
              <a:buChar char="●"/>
            </a:pPr>
            <a:r>
              <a:t/>
            </a:r>
            <a:endParaRPr sz="1200">
              <a:solidFill>
                <a:srgbClr val="333333"/>
              </a:solidFill>
              <a:highlight>
                <a:srgbClr val="FFFFFF"/>
              </a:highlight>
              <a:latin typeface="Lato"/>
              <a:ea typeface="Lato"/>
              <a:cs typeface="Lato"/>
              <a:sym typeface="Lato"/>
            </a:endParaRPr>
          </a:p>
        </p:txBody>
      </p:sp>
      <p:pic>
        <p:nvPicPr>
          <p:cNvPr id="177" name="Google Shape;177;p32"/>
          <p:cNvPicPr preferRelativeResize="0"/>
          <p:nvPr/>
        </p:nvPicPr>
        <p:blipFill>
          <a:blip r:embed="rId3">
            <a:alphaModFix/>
          </a:blip>
          <a:stretch>
            <a:fillRect/>
          </a:stretch>
        </p:blipFill>
        <p:spPr>
          <a:xfrm>
            <a:off x="0" y="1901263"/>
            <a:ext cx="1584825" cy="803125"/>
          </a:xfrm>
          <a:prstGeom prst="rect">
            <a:avLst/>
          </a:prstGeom>
          <a:noFill/>
          <a:ln>
            <a:noFill/>
          </a:ln>
        </p:spPr>
      </p:pic>
      <p:pic>
        <p:nvPicPr>
          <p:cNvPr id="178" name="Google Shape;178;p32"/>
          <p:cNvPicPr preferRelativeResize="0"/>
          <p:nvPr/>
        </p:nvPicPr>
        <p:blipFill>
          <a:blip r:embed="rId4">
            <a:alphaModFix/>
          </a:blip>
          <a:stretch>
            <a:fillRect/>
          </a:stretch>
        </p:blipFill>
        <p:spPr>
          <a:xfrm>
            <a:off x="0" y="1299050"/>
            <a:ext cx="4875124" cy="602225"/>
          </a:xfrm>
          <a:prstGeom prst="rect">
            <a:avLst/>
          </a:prstGeom>
          <a:noFill/>
          <a:ln>
            <a:noFill/>
          </a:ln>
        </p:spPr>
      </p:pic>
      <p:pic>
        <p:nvPicPr>
          <p:cNvPr id="179" name="Google Shape;179;p32"/>
          <p:cNvPicPr preferRelativeResize="0"/>
          <p:nvPr/>
        </p:nvPicPr>
        <p:blipFill>
          <a:blip r:embed="rId5">
            <a:alphaModFix/>
          </a:blip>
          <a:stretch>
            <a:fillRect/>
          </a:stretch>
        </p:blipFill>
        <p:spPr>
          <a:xfrm>
            <a:off x="0" y="2704403"/>
            <a:ext cx="4623230" cy="80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3"/>
          <p:cNvSpPr txBox="1"/>
          <p:nvPr>
            <p:ph idx="1" type="subTitle"/>
          </p:nvPr>
        </p:nvSpPr>
        <p:spPr>
          <a:xfrm>
            <a:off x="700600" y="2571750"/>
            <a:ext cx="7159500" cy="3615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A lot of missing data in Evaporation, Sunshine, Cloud9am, Cloud3pm </a:t>
            </a:r>
            <a:endParaRPr sz="1400"/>
          </a:p>
          <a:p>
            <a:pPr indent="-317500" lvl="1" marL="914400" rtl="0" algn="l">
              <a:lnSpc>
                <a:spcPct val="150000"/>
              </a:lnSpc>
              <a:spcBef>
                <a:spcPts val="0"/>
              </a:spcBef>
              <a:spcAft>
                <a:spcPts val="0"/>
              </a:spcAft>
              <a:buSzPts val="1400"/>
              <a:buChar char="-"/>
            </a:pPr>
            <a:r>
              <a:rPr lang="en" sz="1400"/>
              <a:t>There is missing data in most of the variables but this one is the worst</a:t>
            </a:r>
            <a:endParaRPr sz="1400"/>
          </a:p>
          <a:p>
            <a:pPr indent="-317500" lvl="0" marL="457200" rtl="0" algn="l">
              <a:lnSpc>
                <a:spcPct val="150000"/>
              </a:lnSpc>
              <a:spcBef>
                <a:spcPts val="0"/>
              </a:spcBef>
              <a:spcAft>
                <a:spcPts val="0"/>
              </a:spcAft>
              <a:buSzPts val="1400"/>
              <a:buChar char="-"/>
            </a:pPr>
            <a:r>
              <a:rPr lang="en" sz="1400"/>
              <a:t>Rain Today and Rain Tomorrow only have yes and no answers and can be turned into categorical data very easily</a:t>
            </a:r>
            <a:endParaRPr sz="1400"/>
          </a:p>
          <a:p>
            <a:pPr indent="-317500" lvl="0" marL="457200" rtl="0" algn="l">
              <a:lnSpc>
                <a:spcPct val="150000"/>
              </a:lnSpc>
              <a:spcBef>
                <a:spcPts val="0"/>
              </a:spcBef>
              <a:spcAft>
                <a:spcPts val="0"/>
              </a:spcAft>
              <a:buSzPts val="1400"/>
              <a:buChar char="-"/>
            </a:pPr>
            <a:r>
              <a:rPr lang="en" sz="1400"/>
              <a:t>Date won’t be able to be used as numeric data (yet)</a:t>
            </a:r>
            <a:endParaRPr sz="1400"/>
          </a:p>
          <a:p>
            <a:pPr indent="-317500" lvl="0" marL="457200" rtl="0" algn="l">
              <a:lnSpc>
                <a:spcPct val="150000"/>
              </a:lnSpc>
              <a:spcBef>
                <a:spcPts val="0"/>
              </a:spcBef>
              <a:spcAft>
                <a:spcPts val="0"/>
              </a:spcAft>
              <a:buSzPts val="1400"/>
              <a:buChar char="-"/>
            </a:pPr>
            <a:r>
              <a:rPr lang="en" sz="1400"/>
              <a:t>All variables with directions won’t be able to be used since there are many different options and no dominant outcome </a:t>
            </a:r>
            <a:endParaRPr sz="1400"/>
          </a:p>
          <a:p>
            <a:pPr indent="-317500" lvl="1" marL="914400" rtl="0" algn="l">
              <a:lnSpc>
                <a:spcPct val="150000"/>
              </a:lnSpc>
              <a:spcBef>
                <a:spcPts val="0"/>
              </a:spcBef>
              <a:spcAft>
                <a:spcPts val="0"/>
              </a:spcAft>
              <a:buSzPts val="1400"/>
              <a:buChar char="-"/>
            </a:pPr>
            <a:r>
              <a:rPr lang="en" sz="1400"/>
              <a:t>Same with location</a:t>
            </a:r>
            <a:endParaRPr sz="1400"/>
          </a:p>
          <a:p>
            <a:pPr indent="0" lvl="0" marL="0" rtl="0" algn="l">
              <a:lnSpc>
                <a:spcPct val="150000"/>
              </a:lnSpc>
              <a:spcBef>
                <a:spcPts val="0"/>
              </a:spcBef>
              <a:spcAft>
                <a:spcPts val="0"/>
              </a:spcAft>
              <a:buNone/>
            </a:pPr>
            <a:r>
              <a:t/>
            </a:r>
            <a:endParaRPr/>
          </a:p>
        </p:txBody>
      </p:sp>
      <p:sp>
        <p:nvSpPr>
          <p:cNvPr id="185" name="Google Shape;185;p33"/>
          <p:cNvSpPr txBox="1"/>
          <p:nvPr>
            <p:ph type="ctrTitle"/>
          </p:nvPr>
        </p:nvSpPr>
        <p:spPr>
          <a:xfrm>
            <a:off x="1964850" y="142525"/>
            <a:ext cx="5214300" cy="4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Statistics </a:t>
            </a:r>
            <a:endParaRPr/>
          </a:p>
        </p:txBody>
      </p:sp>
      <p:pic>
        <p:nvPicPr>
          <p:cNvPr id="186" name="Google Shape;186;p33"/>
          <p:cNvPicPr preferRelativeResize="0"/>
          <p:nvPr/>
        </p:nvPicPr>
        <p:blipFill>
          <a:blip r:embed="rId3">
            <a:alphaModFix/>
          </a:blip>
          <a:stretch>
            <a:fillRect/>
          </a:stretch>
        </p:blipFill>
        <p:spPr>
          <a:xfrm>
            <a:off x="1469375" y="687900"/>
            <a:ext cx="6205253" cy="1836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Handling Missing Data</a:t>
            </a:r>
            <a:endParaRPr/>
          </a:p>
        </p:txBody>
      </p:sp>
      <p:pic>
        <p:nvPicPr>
          <p:cNvPr id="192" name="Google Shape;192;p34"/>
          <p:cNvPicPr preferRelativeResize="0"/>
          <p:nvPr/>
        </p:nvPicPr>
        <p:blipFill>
          <a:blip r:embed="rId3">
            <a:alphaModFix/>
          </a:blip>
          <a:stretch>
            <a:fillRect/>
          </a:stretch>
        </p:blipFill>
        <p:spPr>
          <a:xfrm>
            <a:off x="879562" y="1732027"/>
            <a:ext cx="7384876" cy="2541501"/>
          </a:xfrm>
          <a:prstGeom prst="rect">
            <a:avLst/>
          </a:prstGeom>
          <a:noFill/>
          <a:ln>
            <a:noFill/>
          </a:ln>
        </p:spPr>
      </p:pic>
      <p:sp>
        <p:nvSpPr>
          <p:cNvPr id="193" name="Google Shape;193;p34"/>
          <p:cNvSpPr txBox="1"/>
          <p:nvPr/>
        </p:nvSpPr>
        <p:spPr>
          <a:xfrm>
            <a:off x="971150" y="4520050"/>
            <a:ext cx="7289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We replace the missing values with the median value of the rest of the variables.</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